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62" r:id="rId2"/>
    <p:sldMasterId id="2147483656" r:id="rId3"/>
    <p:sldMasterId id="2147483660" r:id="rId4"/>
  </p:sldMasterIdLst>
  <p:notesMasterIdLst>
    <p:notesMasterId r:id="rId33"/>
  </p:notesMasterIdLst>
  <p:sldIdLst>
    <p:sldId id="259" r:id="rId5"/>
    <p:sldId id="257" r:id="rId6"/>
    <p:sldId id="290" r:id="rId7"/>
    <p:sldId id="258" r:id="rId8"/>
    <p:sldId id="279" r:id="rId9"/>
    <p:sldId id="280" r:id="rId10"/>
    <p:sldId id="261" r:id="rId11"/>
    <p:sldId id="281" r:id="rId12"/>
    <p:sldId id="282" r:id="rId13"/>
    <p:sldId id="283" r:id="rId14"/>
    <p:sldId id="284" r:id="rId15"/>
    <p:sldId id="262" r:id="rId16"/>
    <p:sldId id="285" r:id="rId17"/>
    <p:sldId id="286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277" r:id="rId30"/>
    <p:sldId id="300" r:id="rId31"/>
    <p:sldId id="274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59A"/>
    <a:srgbClr val="A1C8CB"/>
    <a:srgbClr val="488084"/>
    <a:srgbClr val="76B4B8"/>
    <a:srgbClr val="0F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0244" autoAdjust="0"/>
  </p:normalViewPr>
  <p:slideViewPr>
    <p:cSldViewPr snapToGrid="0">
      <p:cViewPr varScale="1">
        <p:scale>
          <a:sx n="100" d="100"/>
          <a:sy n="100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9:08:20.7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0 135,'55'1,"1"-3,-1-2,105-22,-117 17,0 1,83-2,91 12,-70 1,-107-2,-1-2,1-1,-1-2,0-2,45-13,-46 10,0 2,1 1,-1 2,41 2,28-4,627-10,-474 18,-140-4,130 5,-234-1,0 1,0 1,0 1,15 6,-16-5,1-1,-1 0,33 4,56-5,-72-5,-1 2,0 2,43 8,-53-7,-2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9:08:23.9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59,'13'-1,"1"-1,-1-1,0 0,-1 0,21-9,26-7,-10 12,1 1,0 3,90 6,-29 0,-32-3,-57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9:08:28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1,'5'0,"5"0,6 0,5 0,3 0,2 0,1 0,1 0,0 0,-1 0,0 0,0 0,0 0,-1 0,1 0,-1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9:08:30.4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28,'35'-2,"55"-10,-55 7,54-3,378 9,-444-1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6:04:06.4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38,'174'-14,"9"0,-118 17,-32 0,-1-3,1-1,41-8,-56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3T06:04:11.6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0 127,'130'-19,"-2"-1,24 2,0 0,-118 15,40-12,-40 6,41-1,-29 4,-29-2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3:41:48.5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0 109,'72'-4,"130"-23,-66 6,120-8,-149 19,131-6,-75 14,144 6,-291-2,0 1,0 1,-1 0,18 8,-15-5,-1-2,30 7,-20-9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1T13:41:50.8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56,'38'-2,"52"-8,14-2,86-1,176-4,-235 15,118 6,-66 20,-153-21,0 0,0 2,0 1,-1 1,0 2,49 21,-59-24,1 0,-1-1,1 0,24 1,5 1,0 0,1-3,83-4,-66-2,-35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4994-E5A5-45B6-8D55-444581E46CB0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E655-3968-4B16-8DF3-9D8F9CE8A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9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51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1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33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E655-3968-4B16-8DF3-9D8F9CE8A3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6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 userDrawn="1"/>
        </p:nvSpPr>
        <p:spPr>
          <a:xfrm rot="10800000">
            <a:off x="9042400" y="0"/>
            <a:ext cx="3149594" cy="6858000"/>
          </a:xfrm>
          <a:prstGeom prst="rtTriangle">
            <a:avLst/>
          </a:prstGeom>
          <a:solidFill>
            <a:srgbClr val="55959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/>
          <p:cNvSpPr/>
          <p:nvPr userDrawn="1"/>
        </p:nvSpPr>
        <p:spPr>
          <a:xfrm flipH="1">
            <a:off x="8650514" y="2627085"/>
            <a:ext cx="3541480" cy="4230915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0" y="-1"/>
            <a:ext cx="899885" cy="5428343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10624456" y="1"/>
            <a:ext cx="1567543" cy="6858000"/>
          </a:xfrm>
          <a:prstGeom prst="rtTriangle">
            <a:avLst/>
          </a:prstGeom>
          <a:solidFill>
            <a:srgbClr val="76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 userDrawn="1"/>
        </p:nvSpPr>
        <p:spPr>
          <a:xfrm rot="10800000">
            <a:off x="10377714" y="1"/>
            <a:ext cx="1814286" cy="6858000"/>
          </a:xfrm>
          <a:prstGeom prst="rtTriangle">
            <a:avLst/>
          </a:prstGeom>
          <a:solidFill>
            <a:srgbClr val="76B4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H="1">
            <a:off x="9187542" y="1"/>
            <a:ext cx="3004457" cy="6858000"/>
          </a:xfrm>
          <a:prstGeom prst="rtTriangle">
            <a:avLst/>
          </a:prstGeom>
          <a:solidFill>
            <a:srgbClr val="76B4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 userDrawn="1"/>
        </p:nvSpPr>
        <p:spPr>
          <a:xfrm>
            <a:off x="-14514" y="3236684"/>
            <a:ext cx="12235543" cy="3027163"/>
          </a:xfrm>
          <a:custGeom>
            <a:avLst/>
            <a:gdLst>
              <a:gd name="connsiteX0" fmla="*/ 0 w 12235543"/>
              <a:gd name="connsiteY0" fmla="*/ 2873829 h 3027163"/>
              <a:gd name="connsiteX1" fmla="*/ 1582057 w 12235543"/>
              <a:gd name="connsiteY1" fmla="*/ 1959429 h 3027163"/>
              <a:gd name="connsiteX2" fmla="*/ 5486400 w 12235543"/>
              <a:gd name="connsiteY2" fmla="*/ 2975429 h 3027163"/>
              <a:gd name="connsiteX3" fmla="*/ 12235543 w 12235543"/>
              <a:gd name="connsiteY3" fmla="*/ 0 h 302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5543" h="3027163">
                <a:moveTo>
                  <a:pt x="0" y="2873829"/>
                </a:moveTo>
                <a:cubicBezTo>
                  <a:pt x="333828" y="2408162"/>
                  <a:pt x="667657" y="1942496"/>
                  <a:pt x="1582057" y="1959429"/>
                </a:cubicBezTo>
                <a:cubicBezTo>
                  <a:pt x="2496457" y="1976362"/>
                  <a:pt x="3710819" y="3302000"/>
                  <a:pt x="5486400" y="2975429"/>
                </a:cubicBezTo>
                <a:cubicBezTo>
                  <a:pt x="7261981" y="2648858"/>
                  <a:pt x="11202610" y="162076"/>
                  <a:pt x="12235543" y="0"/>
                </a:cubicBezTo>
              </a:path>
            </a:pathLst>
          </a:custGeom>
          <a:noFill/>
          <a:ln w="22225">
            <a:solidFill>
              <a:srgbClr val="A1C8CB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-58057" y="2960910"/>
            <a:ext cx="12279086" cy="3643086"/>
          </a:xfrm>
          <a:custGeom>
            <a:avLst/>
            <a:gdLst>
              <a:gd name="connsiteX0" fmla="*/ 0 w 12279086"/>
              <a:gd name="connsiteY0" fmla="*/ 3643086 h 3643086"/>
              <a:gd name="connsiteX1" fmla="*/ 1741714 w 12279086"/>
              <a:gd name="connsiteY1" fmla="*/ 1480457 h 3643086"/>
              <a:gd name="connsiteX2" fmla="*/ 7518400 w 12279086"/>
              <a:gd name="connsiteY2" fmla="*/ 3526971 h 3643086"/>
              <a:gd name="connsiteX3" fmla="*/ 12279086 w 12279086"/>
              <a:gd name="connsiteY3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9086" h="3643086">
                <a:moveTo>
                  <a:pt x="0" y="3643086"/>
                </a:moveTo>
                <a:cubicBezTo>
                  <a:pt x="244323" y="2571447"/>
                  <a:pt x="488647" y="1499809"/>
                  <a:pt x="1741714" y="1480457"/>
                </a:cubicBezTo>
                <a:cubicBezTo>
                  <a:pt x="2994781" y="1461104"/>
                  <a:pt x="5762172" y="3773714"/>
                  <a:pt x="7518400" y="3526971"/>
                </a:cubicBezTo>
                <a:cubicBezTo>
                  <a:pt x="9274628" y="3280228"/>
                  <a:pt x="11388877" y="585409"/>
                  <a:pt x="12279086" y="0"/>
                </a:cubicBezTo>
              </a:path>
            </a:pathLst>
          </a:custGeom>
          <a:noFill/>
          <a:ln w="25400">
            <a:solidFill>
              <a:srgbClr val="76B4B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-58057" y="2975425"/>
            <a:ext cx="12264571" cy="3665670"/>
          </a:xfrm>
          <a:custGeom>
            <a:avLst/>
            <a:gdLst>
              <a:gd name="connsiteX0" fmla="*/ 0 w 12206514"/>
              <a:gd name="connsiteY0" fmla="*/ 3265715 h 3665670"/>
              <a:gd name="connsiteX1" fmla="*/ 1248229 w 12206514"/>
              <a:gd name="connsiteY1" fmla="*/ 1959429 h 3665670"/>
              <a:gd name="connsiteX2" fmla="*/ 5225143 w 12206514"/>
              <a:gd name="connsiteY2" fmla="*/ 3628572 h 3665670"/>
              <a:gd name="connsiteX3" fmla="*/ 12206514 w 12206514"/>
              <a:gd name="connsiteY3" fmla="*/ 0 h 366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514" h="3665670">
                <a:moveTo>
                  <a:pt x="0" y="3265715"/>
                </a:moveTo>
                <a:cubicBezTo>
                  <a:pt x="188686" y="2582334"/>
                  <a:pt x="377372" y="1898953"/>
                  <a:pt x="1248229" y="1959429"/>
                </a:cubicBezTo>
                <a:cubicBezTo>
                  <a:pt x="2119086" y="2019905"/>
                  <a:pt x="3398762" y="3955143"/>
                  <a:pt x="5225143" y="3628572"/>
                </a:cubicBezTo>
                <a:cubicBezTo>
                  <a:pt x="7051524" y="3302001"/>
                  <a:pt x="10972800" y="307219"/>
                  <a:pt x="12206514" y="0"/>
                </a:cubicBezTo>
              </a:path>
            </a:pathLst>
          </a:custGeom>
          <a:noFill/>
          <a:ln w="25400">
            <a:solidFill>
              <a:srgbClr val="76B4B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9768114" y="3294743"/>
            <a:ext cx="2423884" cy="3563256"/>
          </a:xfrm>
          <a:prstGeom prst="rtTriangle">
            <a:avLst/>
          </a:prstGeom>
          <a:solidFill>
            <a:srgbClr val="55959A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12"/>
          <p:cNvSpPr/>
          <p:nvPr userDrawn="1"/>
        </p:nvSpPr>
        <p:spPr>
          <a:xfrm>
            <a:off x="-184826" y="3073940"/>
            <a:ext cx="12451405" cy="3712127"/>
          </a:xfrm>
          <a:custGeom>
            <a:avLst/>
            <a:gdLst>
              <a:gd name="connsiteX0" fmla="*/ 0 w 12451405"/>
              <a:gd name="connsiteY0" fmla="*/ 3161490 h 3712127"/>
              <a:gd name="connsiteX1" fmla="*/ 2334639 w 12451405"/>
              <a:gd name="connsiteY1" fmla="*/ 1926077 h 3712127"/>
              <a:gd name="connsiteX2" fmla="*/ 6332707 w 12451405"/>
              <a:gd name="connsiteY2" fmla="*/ 3677056 h 3712127"/>
              <a:gd name="connsiteX3" fmla="*/ 12451405 w 12451405"/>
              <a:gd name="connsiteY3" fmla="*/ 0 h 371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1405" h="3712127">
                <a:moveTo>
                  <a:pt x="0" y="3161490"/>
                </a:moveTo>
                <a:cubicBezTo>
                  <a:pt x="639594" y="2500819"/>
                  <a:pt x="1279188" y="1840149"/>
                  <a:pt x="2334639" y="1926077"/>
                </a:cubicBezTo>
                <a:cubicBezTo>
                  <a:pt x="3390090" y="2012005"/>
                  <a:pt x="4646579" y="3998069"/>
                  <a:pt x="6332707" y="3677056"/>
                </a:cubicBezTo>
                <a:cubicBezTo>
                  <a:pt x="8018835" y="3356043"/>
                  <a:pt x="11969886" y="179962"/>
                  <a:pt x="12451405" y="0"/>
                </a:cubicBezTo>
              </a:path>
            </a:pathLst>
          </a:custGeom>
          <a:noFill/>
          <a:ln w="19050">
            <a:solidFill>
              <a:srgbClr val="A1C8C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rgbClr val="76B4B8"/>
          </a:solidFill>
          <a:ln>
            <a:solidFill>
              <a:srgbClr val="76B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1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B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현 1"/>
          <p:cNvSpPr/>
          <p:nvPr userDrawn="1"/>
        </p:nvSpPr>
        <p:spPr>
          <a:xfrm rot="10800000">
            <a:off x="-824593" y="159656"/>
            <a:ext cx="1649186" cy="1553779"/>
          </a:xfrm>
          <a:prstGeom prst="chord">
            <a:avLst>
              <a:gd name="adj1" fmla="val 5368764"/>
              <a:gd name="adj2" fmla="val 16248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7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customXml" Target="../ink/ink5.xml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customXml" Target="../ink/ink8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elepartsblog/221873719569" TargetMode="External"/><Relationship Id="rId3" Type="http://schemas.openxmlformats.org/officeDocument/2006/relationships/hyperlink" Target="https://forum.digikey.com/t/topic/22225" TargetMode="External"/><Relationship Id="rId7" Type="http://schemas.openxmlformats.org/officeDocument/2006/relationships/hyperlink" Target="http://www.ciellight.com/data/item/3014HD1A-001/CL-3014HD1A-001.pdf" TargetMode="External"/><Relationship Id="rId2" Type="http://schemas.openxmlformats.org/officeDocument/2006/relationships/hyperlink" Target="https://moonfac.tistory.com/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tory.tistory.com/154" TargetMode="External"/><Relationship Id="rId11" Type="http://schemas.openxmlformats.org/officeDocument/2006/relationships/hyperlink" Target="https://dokkodai.tistory.com/88" TargetMode="External"/><Relationship Id="rId5" Type="http://schemas.openxmlformats.org/officeDocument/2006/relationships/hyperlink" Target="https://ttistoryy.tistory.com/7" TargetMode="External"/><Relationship Id="rId10" Type="http://schemas.openxmlformats.org/officeDocument/2006/relationships/hyperlink" Target="https://www.devicemart.co.kr/goods/view?no=2213" TargetMode="External"/><Relationship Id="rId4" Type="http://schemas.openxmlformats.org/officeDocument/2006/relationships/hyperlink" Target="https://blog.naver.com/dolicom/10083652532" TargetMode="External"/><Relationship Id="rId9" Type="http://schemas.openxmlformats.org/officeDocument/2006/relationships/hyperlink" Target="https://idsn.tistory.com/5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uvallee.tistory.com/4" TargetMode="External"/><Relationship Id="rId2" Type="http://schemas.openxmlformats.org/officeDocument/2006/relationships/hyperlink" Target="https://eunkyovely.tistory.com/3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cw.xcache.kinxcdn.com/KOCW/document/2017/kumoh/shinkyungwook0319/2.pdf" TargetMode="External"/><Relationship Id="rId5" Type="http://schemas.openxmlformats.org/officeDocument/2006/relationships/hyperlink" Target="https://idsn.tistory.com/50" TargetMode="External"/><Relationship Id="rId4" Type="http://schemas.openxmlformats.org/officeDocument/2006/relationships/hyperlink" Target="https://slgi97.tistory.com/entry/%EC%98%A4%ED%94%88%EC%BD%9C%EB%A0%89%ED%8A%B8Open-Collector-%EB%9E%80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41681BB2-4C33-17A9-1558-519E477DCF8B}"/>
              </a:ext>
            </a:extLst>
          </p:cNvPr>
          <p:cNvSpPr txBox="1"/>
          <p:nvPr/>
        </p:nvSpPr>
        <p:spPr>
          <a:xfrm>
            <a:off x="2776822" y="421176"/>
            <a:ext cx="66383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 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</a:t>
            </a:r>
            <a:endParaRPr lang="en-US" altLang="ko-KR" sz="8000" dirty="0"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8000" dirty="0"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내용추가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FDD7966-7D40-F280-F4E9-4C59B9742A3C}"/>
              </a:ext>
            </a:extLst>
          </p:cNvPr>
          <p:cNvSpPr txBox="1"/>
          <p:nvPr/>
        </p:nvSpPr>
        <p:spPr>
          <a:xfrm>
            <a:off x="4494527" y="2933301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20201060 </a:t>
            </a:r>
            <a:r>
              <a:rPr lang="ko-KR" altLang="en-US" sz="2200" spc="300" dirty="0">
                <a:solidFill>
                  <a:srgbClr val="0F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이언호</a:t>
            </a:r>
            <a:endParaRPr lang="en-US" altLang="ko-KR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200" spc="300" dirty="0">
              <a:solidFill>
                <a:srgbClr val="0F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4" descr="ST Nucleo F767ZI — Zephyr Project Documentation">
            <a:extLst>
              <a:ext uri="{FF2B5EF4-FFF2-40B4-BE49-F238E27FC236}">
                <a16:creationId xmlns:a16="http://schemas.microsoft.com/office/drawing/2014/main" id="{335CDA1D-5654-285E-F6F7-09902202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57" y="3660321"/>
            <a:ext cx="3929013" cy="2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58595-713A-BDF9-AF4F-83D8A10030B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041F7-0FFC-B7EF-39D5-02FB52BAC7C9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78F2A-CCDD-97A4-0D18-EBE80F25309D}"/>
              </a:ext>
            </a:extLst>
          </p:cNvPr>
          <p:cNvSpPr txBox="1"/>
          <p:nvPr/>
        </p:nvSpPr>
        <p:spPr>
          <a:xfrm>
            <a:off x="935008" y="1704975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NAND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래치 회로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3AC331-E8AF-8810-177C-84C5D913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3" y="2681773"/>
            <a:ext cx="3724795" cy="3562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EA61-A607-7164-C18A-2AF75C8CD746}"/>
              </a:ext>
            </a:extLst>
          </p:cNvPr>
          <p:cNvSpPr txBox="1"/>
          <p:nvPr/>
        </p:nvSpPr>
        <p:spPr>
          <a:xfrm>
            <a:off x="6651948" y="3508898"/>
            <a:ext cx="5848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래치의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성질에 따라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누르기전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(S’=1, R’=0)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누를경우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(S’=0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,R’=1)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SR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래치의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특성상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상태의 값을 기억하고 있기 때문에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받지 않음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가장깔끔하게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잡음을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제거할수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 방법  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8C594A-5A24-6029-15A9-7D0B6314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98" y="3311702"/>
            <a:ext cx="1036960" cy="9429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B9C825-9DE5-C9DF-4B21-E2F23936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907" y="3601516"/>
            <a:ext cx="2745093" cy="2212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B6FC5F-D6CD-5295-D33D-A147984C26AD}"/>
              </a:ext>
            </a:extLst>
          </p:cNvPr>
          <p:cNvSpPr txBox="1"/>
          <p:nvPr/>
        </p:nvSpPr>
        <p:spPr>
          <a:xfrm>
            <a:off x="1295065" y="4254686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9E725-B770-5B67-19D9-4647C3950E36}"/>
              </a:ext>
            </a:extLst>
          </p:cNvPr>
          <p:cNvSpPr txBox="1"/>
          <p:nvPr/>
        </p:nvSpPr>
        <p:spPr>
          <a:xfrm>
            <a:off x="1295065" y="4523137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654396-0229-8797-57EC-37267615466B}"/>
              </a:ext>
            </a:extLst>
          </p:cNvPr>
          <p:cNvSpPr/>
          <p:nvPr/>
        </p:nvSpPr>
        <p:spPr>
          <a:xfrm>
            <a:off x="3350907" y="4884615"/>
            <a:ext cx="1668953" cy="26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25C897-BCFC-480A-C03B-232DCF659643}"/>
              </a:ext>
            </a:extLst>
          </p:cNvPr>
          <p:cNvSpPr/>
          <p:nvPr/>
        </p:nvSpPr>
        <p:spPr>
          <a:xfrm>
            <a:off x="3350907" y="4316809"/>
            <a:ext cx="1668953" cy="26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8E0ED5-F71A-5730-9A4A-691139A8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187" y="5142909"/>
            <a:ext cx="228632" cy="3143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2C66F12-27D3-6407-35EE-F3A8D106A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430" y="3699398"/>
            <a:ext cx="257211" cy="3429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9A21DE4-BF53-44E0-C49D-F7E39CEC6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528" y="4219530"/>
            <a:ext cx="235898" cy="7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4D4EF-DA4F-358A-4684-32D5279AB4B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266A8-F612-60D1-8AF3-EEF0772846DB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538F8-6A2A-585A-3AC6-83B2470AE263}"/>
              </a:ext>
            </a:extLst>
          </p:cNvPr>
          <p:cNvSpPr txBox="1"/>
          <p:nvPr/>
        </p:nvSpPr>
        <p:spPr>
          <a:xfrm>
            <a:off x="935007" y="1704975"/>
            <a:ext cx="427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SW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아주 짧은 딜레이 주기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5348DF-C185-2E49-7D70-67088EFF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15" y="3720723"/>
            <a:ext cx="6573167" cy="227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4482D-C6A1-0AE9-AC68-D2F1ADDADB5C}"/>
              </a:ext>
            </a:extLst>
          </p:cNvPr>
          <p:cNvSpPr txBox="1"/>
          <p:nvPr/>
        </p:nvSpPr>
        <p:spPr>
          <a:xfrm>
            <a:off x="935007" y="2351306"/>
            <a:ext cx="8485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시트에 나와있는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바운스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시간을 보고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눌렸을때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Delay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멈춰버려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디바운싱을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없앰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간편한 방법이지만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realtime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중요시 되는 프로그램에서 권장되는 방법은 아님</a:t>
            </a:r>
          </a:p>
        </p:txBody>
      </p:sp>
    </p:spTree>
    <p:extLst>
      <p:ext uri="{BB962C8B-B14F-4D97-AF65-F5344CB8AC3E}">
        <p14:creationId xmlns:p14="http://schemas.microsoft.com/office/powerpoint/2010/main" val="2859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08" y="613380"/>
            <a:ext cx="363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10012-2B7C-2AB8-156A-2C456769B030}"/>
              </a:ext>
            </a:extLst>
          </p:cNvPr>
          <p:cNvSpPr txBox="1"/>
          <p:nvPr/>
        </p:nvSpPr>
        <p:spPr>
          <a:xfrm>
            <a:off x="4382135" y="1905058"/>
            <a:ext cx="3701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CL-3014HD1A-001</a:t>
            </a:r>
            <a:endParaRPr lang="ko-KR" altLang="en-US" sz="2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77B76-3EA2-552B-2B60-57B80512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75" y="2538621"/>
            <a:ext cx="3848435" cy="4169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782604-338B-9EEE-986E-193698F56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734" y="2926406"/>
            <a:ext cx="3419342" cy="339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FC0523-4AB8-6C84-838E-8B4F349D6DA7}"/>
              </a:ext>
            </a:extLst>
          </p:cNvPr>
          <p:cNvSpPr txBox="1"/>
          <p:nvPr/>
        </p:nvSpPr>
        <p:spPr>
          <a:xfrm>
            <a:off x="4973608" y="1290488"/>
            <a:ext cx="3701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endParaRPr lang="ko-KR" altLang="en-US" sz="3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07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6BE85-FFD5-5840-9621-C46E1E143995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01DA3-6908-1676-95DF-A2FC40FD5044}"/>
              </a:ext>
            </a:extLst>
          </p:cNvPr>
          <p:cNvSpPr txBox="1"/>
          <p:nvPr/>
        </p:nvSpPr>
        <p:spPr>
          <a:xfrm>
            <a:off x="935008" y="613380"/>
            <a:ext cx="363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842FB1-B893-BBE8-3698-91B90FCE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9" y="2736187"/>
            <a:ext cx="3810532" cy="304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B828F-67FC-DDD5-B26E-331594FE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8" y="3251909"/>
            <a:ext cx="5583723" cy="476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F4885-0E5E-4BB2-A44C-01B55348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585" y="220601"/>
            <a:ext cx="4207186" cy="9646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DB8BEF-9830-4A62-90EC-B4FB8081A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93" y="4480805"/>
            <a:ext cx="5598753" cy="533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8F0123-0BD6-BDD1-1101-D74BA21744DC}"/>
              </a:ext>
            </a:extLst>
          </p:cNvPr>
          <p:cNvSpPr txBox="1"/>
          <p:nvPr/>
        </p:nvSpPr>
        <p:spPr>
          <a:xfrm>
            <a:off x="4356791" y="2703942"/>
            <a:ext cx="24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부품의 최대 한계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B2C991-8677-8849-5680-D6663615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89" y="3728225"/>
            <a:ext cx="5591238" cy="752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A072C04-CD23-118E-355F-53D7296BC31C}"/>
                  </a:ext>
                </a:extLst>
              </p14:cNvPr>
              <p14:cNvContentPartPr/>
              <p14:nvPr/>
            </p14:nvContentPartPr>
            <p14:xfrm>
              <a:off x="3697401" y="4728776"/>
              <a:ext cx="220381" cy="136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A072C04-CD23-118E-355F-53D7296BC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1450" y="4657136"/>
                <a:ext cx="291924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82AA0C7-7C43-1964-FD2E-65B67B89A540}"/>
                  </a:ext>
                </a:extLst>
              </p14:cNvPr>
              <p14:cNvContentPartPr/>
              <p14:nvPr/>
            </p14:nvContentPartPr>
            <p14:xfrm>
              <a:off x="4897431" y="3518846"/>
              <a:ext cx="303308" cy="45719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82AA0C7-7C43-1964-FD2E-65B67B89A5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1409" y="3446848"/>
                <a:ext cx="374992" cy="18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95D602-2BEE-5719-E50B-BD5B893D8A7E}"/>
                  </a:ext>
                </a:extLst>
              </p:cNvPr>
              <p:cNvSpPr txBox="1"/>
              <p:nvPr/>
            </p:nvSpPr>
            <p:spPr>
              <a:xfrm>
                <a:off x="7120587" y="1364817"/>
                <a:ext cx="4991880" cy="11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20mA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전류를 흐르게 하고싶은 경우 저항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−2.2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0.02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𝐴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=140</m:t>
                      </m:r>
                      <m:r>
                        <m:rPr>
                          <m:nor/>
                        </m:rPr>
                        <a:rPr lang="el-GR" altLang="ko-KR"/>
                        <m:t>Ω 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95D602-2BEE-5719-E50B-BD5B893D8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87" y="1364817"/>
                <a:ext cx="4991880" cy="1172309"/>
              </a:xfrm>
              <a:prstGeom prst="rect">
                <a:avLst/>
              </a:prstGeom>
              <a:blipFill>
                <a:blip r:embed="rId11"/>
                <a:stretch>
                  <a:fillRect l="-733" t="-2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05D22-3078-4C74-B678-A0CCD2807359}"/>
                  </a:ext>
                </a:extLst>
              </p:cNvPr>
              <p:cNvSpPr txBox="1"/>
              <p:nvPr/>
            </p:nvSpPr>
            <p:spPr>
              <a:xfrm>
                <a:off x="7120586" y="2888609"/>
                <a:ext cx="4525155" cy="11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2. 330</a:t>
                </a:r>
                <a:r>
                  <a:rPr lang="el-GR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Ω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사용했을때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전류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−2.2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330</m:t>
                          </m:r>
                          <m:r>
                            <m:rPr>
                              <m:nor/>
                            </m:rPr>
                            <a:rPr lang="el-GR" altLang="ko-KR"/>
                            <m:t>Ω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8.5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mA</m:t>
                      </m:r>
                      <m:r>
                        <m:rPr>
                          <m:nor/>
                        </m:rPr>
                        <a:rPr lang="el-GR" altLang="ko-KR"/>
                        <m:t> </m:t>
                      </m:r>
                    </m:oMath>
                  </m:oMathPara>
                </a14:m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05D22-3078-4C74-B678-A0CCD280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86" y="2888609"/>
                <a:ext cx="4525155" cy="1172309"/>
              </a:xfrm>
              <a:prstGeom prst="rect">
                <a:avLst/>
              </a:prstGeom>
              <a:blipFill>
                <a:blip r:embed="rId12"/>
                <a:stretch>
                  <a:fillRect l="-1078" t="-2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651E47-2684-2D4C-8A37-9D05A65F2CA7}"/>
                  </a:ext>
                </a:extLst>
              </p:cNvPr>
              <p:cNvSpPr txBox="1"/>
              <p:nvPr/>
            </p:nvSpPr>
            <p:spPr>
              <a:xfrm>
                <a:off x="7120585" y="4412401"/>
                <a:ext cx="5662443" cy="1726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led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최대전류일때 저항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5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−2.2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𝑉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0.03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𝐴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93</m:t>
                      </m:r>
                      <m:r>
                        <m:rPr>
                          <m:nor/>
                        </m:rPr>
                        <a:rPr lang="el-GR" altLang="ko-KR"/>
                        <m:t>Ω </m:t>
                      </m:r>
                    </m:oMath>
                  </m:oMathPara>
                </a14:m>
                <a:endParaRPr lang="en-US" altLang="ko-KR" dirty="0">
                  <a:latin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93</a:t>
                </a:r>
                <a:r>
                  <a:rPr lang="el-GR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보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 작은 저항을 사용하면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led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터질수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있다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651E47-2684-2D4C-8A37-9D05A65F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85" y="4412401"/>
                <a:ext cx="5662443" cy="1726306"/>
              </a:xfrm>
              <a:prstGeom prst="rect">
                <a:avLst/>
              </a:prstGeom>
              <a:blipFill>
                <a:blip r:embed="rId13"/>
                <a:stretch>
                  <a:fillRect l="-861" t="-1767" b="-5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6DD2FD7-2083-00F7-4832-247416A57898}"/>
              </a:ext>
            </a:extLst>
          </p:cNvPr>
          <p:cNvSpPr txBox="1"/>
          <p:nvPr/>
        </p:nvSpPr>
        <p:spPr>
          <a:xfrm>
            <a:off x="2753549" y="2342202"/>
            <a:ext cx="370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endParaRPr lang="ko-KR" altLang="en-US" dirty="0" err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2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56CAB-FDA1-5084-A121-B094B0AEB18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FCC42-34DB-277B-A848-4BD26E1C4131}"/>
              </a:ext>
            </a:extLst>
          </p:cNvPr>
          <p:cNvSpPr txBox="1"/>
          <p:nvPr/>
        </p:nvSpPr>
        <p:spPr>
          <a:xfrm>
            <a:off x="935008" y="613380"/>
            <a:ext cx="363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58360-3B28-BA4D-26EA-EC36AF0C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75" y="2009543"/>
            <a:ext cx="3400900" cy="3315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C9E440-898A-BA21-8C56-6E4D2205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16" y="1980964"/>
            <a:ext cx="3353268" cy="3343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120ED-2F25-54A7-75C8-B674CD6203BF}"/>
              </a:ext>
            </a:extLst>
          </p:cNvPr>
          <p:cNvSpPr txBox="1"/>
          <p:nvPr/>
        </p:nvSpPr>
        <p:spPr>
          <a:xfrm>
            <a:off x="3152775" y="5468765"/>
            <a:ext cx="24669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&lt;V-I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A2BE1-E866-0A8B-4FDA-D18804B7DE9E}"/>
              </a:ext>
            </a:extLst>
          </p:cNvPr>
          <p:cNvSpPr txBox="1"/>
          <p:nvPr/>
        </p:nvSpPr>
        <p:spPr>
          <a:xfrm>
            <a:off x="7162800" y="5453770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전류에 따른 밝기 그래프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9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CE1E2-8678-6B52-AFC7-8C739CF70DA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36D67-830D-C4CF-3289-23F61E47813C}"/>
              </a:ext>
            </a:extLst>
          </p:cNvPr>
          <p:cNvSpPr txBox="1"/>
          <p:nvPr/>
        </p:nvSpPr>
        <p:spPr>
          <a:xfrm>
            <a:off x="935008" y="613380"/>
            <a:ext cx="363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A3A1E-8FC6-9D93-9A29-CEEBA6934C39}"/>
              </a:ext>
            </a:extLst>
          </p:cNvPr>
          <p:cNvSpPr txBox="1"/>
          <p:nvPr/>
        </p:nvSpPr>
        <p:spPr>
          <a:xfrm>
            <a:off x="4449733" y="1475987"/>
            <a:ext cx="3701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TactSwitch</a:t>
            </a:r>
            <a:endParaRPr lang="ko-KR" altLang="en-US" sz="3500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6A6819-16E0-4383-81E4-97F6C3A9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67" y="3132188"/>
            <a:ext cx="2676899" cy="2981741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D6982CD-FFD0-4D0D-9B7E-B04DEE4FB52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51" y="2856664"/>
            <a:ext cx="4021821" cy="3758168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61D0783E-89E6-423D-8509-E3D8DC80B7E1}"/>
              </a:ext>
            </a:extLst>
          </p:cNvPr>
          <p:cNvSpPr txBox="1"/>
          <p:nvPr/>
        </p:nvSpPr>
        <p:spPr>
          <a:xfrm>
            <a:off x="4890383" y="227105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ITS-1105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732FDB-1CC8-007B-2E0E-E8252FC0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748" y="2856664"/>
            <a:ext cx="2807110" cy="32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2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CB8D0-A437-D309-4BA1-08B6C650E506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D41B2-CBFE-067A-AA5D-2DBE0B2EE4BE}"/>
              </a:ext>
            </a:extLst>
          </p:cNvPr>
          <p:cNvSpPr txBox="1"/>
          <p:nvPr/>
        </p:nvSpPr>
        <p:spPr>
          <a:xfrm>
            <a:off x="935008" y="613884"/>
            <a:ext cx="363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C0F971-7B5D-844C-B84E-A49D8808C587}"/>
                  </a:ext>
                </a:extLst>
              </p:cNvPr>
              <p:cNvSpPr txBox="1"/>
              <p:nvPr/>
            </p:nvSpPr>
            <p:spPr>
              <a:xfrm>
                <a:off x="639733" y="3773035"/>
                <a:ext cx="3503642" cy="2428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최대전류에 의한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저항값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0.05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𝐴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=100</m:t>
                    </m:r>
                    <m:r>
                      <m:rPr>
                        <m:nor/>
                      </m:rPr>
                      <a:rPr lang="el-GR" altLang="ko-KR"/>
                      <m:t>Ω</m:t>
                    </m:r>
                  </m:oMath>
                </a14:m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스위치가 버티기 위해서는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mtClean="0"/>
                      <m:t>Ω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이상의 저항을 달아야 함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C0F971-7B5D-844C-B84E-A49D8808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3" y="3773035"/>
                <a:ext cx="3503642" cy="2428678"/>
              </a:xfrm>
              <a:prstGeom prst="rect">
                <a:avLst/>
              </a:prstGeom>
              <a:blipFill>
                <a:blip r:embed="rId2"/>
                <a:stretch>
                  <a:fillRect l="-156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2391B18-0546-6B80-3E8E-771C1BC8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98345"/>
            <a:ext cx="3752850" cy="14717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2ABC38-5420-1A67-2EE5-592D49E2F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769" y="1106682"/>
            <a:ext cx="2786212" cy="2428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07C4C-FA33-426B-8079-B51DCB0621D3}"/>
                  </a:ext>
                </a:extLst>
              </p:cNvPr>
              <p:cNvSpPr txBox="1"/>
              <p:nvPr/>
            </p:nvSpPr>
            <p:spPr>
              <a:xfrm>
                <a:off x="8577694" y="3765838"/>
                <a:ext cx="4999067" cy="2705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디지털 회로의 전류에 의한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저항값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디지털 회로로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1mA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전류를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흐르게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하고싶을땐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0.001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𝐴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5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k</m:t>
                    </m:r>
                    <m:r>
                      <m:rPr>
                        <m:nor/>
                      </m:rPr>
                      <a:rPr lang="el-GR" altLang="ko-KR"/>
                      <m:t>Ω</m:t>
                    </m:r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저항을 사용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07C4C-FA33-426B-8079-B51DCB06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694" y="3765838"/>
                <a:ext cx="4999067" cy="2705677"/>
              </a:xfrm>
              <a:prstGeom prst="rect">
                <a:avLst/>
              </a:prstGeom>
              <a:blipFill>
                <a:blip r:embed="rId5"/>
                <a:stretch>
                  <a:fillRect l="-976" t="-11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FDA8B-7667-EDD8-E2F3-87E7FEBC9CF8}"/>
                  </a:ext>
                </a:extLst>
              </p:cNvPr>
              <p:cNvSpPr txBox="1"/>
              <p:nvPr/>
            </p:nvSpPr>
            <p:spPr>
              <a:xfrm>
                <a:off x="4415269" y="3773035"/>
                <a:ext cx="4999067" cy="29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sink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전류에 의한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저항값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핀의 최대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sink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전류가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25mA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이므로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0.025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𝐴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200</m:t>
                    </m:r>
                    <m:r>
                      <m:rPr>
                        <m:nor/>
                      </m:rPr>
                      <a:rPr lang="el-GR" altLang="ko-KR" smtClean="0"/>
                      <m:t>Ω</m:t>
                    </m:r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200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이상의 저항을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FDA8B-7667-EDD8-E2F3-87E7FEBC9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69" y="3773035"/>
                <a:ext cx="4999067" cy="2982676"/>
              </a:xfrm>
              <a:prstGeom prst="rect">
                <a:avLst/>
              </a:prstGeom>
              <a:blipFill>
                <a:blip r:embed="rId6"/>
                <a:stretch>
                  <a:fillRect l="-976" t="-1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AD6D472A-F82B-FCE5-6880-2EB888B0C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425" y="2716419"/>
            <a:ext cx="4872344" cy="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5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7A368243-2A36-013E-BB5F-13FFD880D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531704"/>
            <a:ext cx="9582150" cy="6132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212A6A-0DD0-87BD-0570-38AF1EFA4EDD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5F1C7-5FCD-3FDF-B11E-6EEC9C29110B}"/>
              </a:ext>
            </a:extLst>
          </p:cNvPr>
          <p:cNvSpPr txBox="1"/>
          <p:nvPr/>
        </p:nvSpPr>
        <p:spPr>
          <a:xfrm>
            <a:off x="935008" y="61388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</a:p>
        </p:txBody>
      </p:sp>
    </p:spTree>
    <p:extLst>
      <p:ext uri="{BB962C8B-B14F-4D97-AF65-F5344CB8AC3E}">
        <p14:creationId xmlns:p14="http://schemas.microsoft.com/office/powerpoint/2010/main" val="373701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dshift 빠꾸 구동영상">
            <a:hlinkClick r:id="" action="ppaction://media"/>
            <a:extLst>
              <a:ext uri="{FF2B5EF4-FFF2-40B4-BE49-F238E27FC236}">
                <a16:creationId xmlns:a16="http://schemas.microsoft.com/office/drawing/2014/main" id="{D428153B-0815-9FBB-1DD7-7E4EA705B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3454" y="0"/>
            <a:ext cx="3857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01CE0-ADC1-1630-2BF4-E9957E20A2B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8323-307C-EBD3-89EE-65F4D350735C}"/>
              </a:ext>
            </a:extLst>
          </p:cNvPr>
          <p:cNvSpPr txBox="1"/>
          <p:nvPr/>
        </p:nvSpPr>
        <p:spPr>
          <a:xfrm>
            <a:off x="935008" y="61388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</a:p>
        </p:txBody>
      </p:sp>
    </p:spTree>
    <p:extLst>
      <p:ext uri="{BB962C8B-B14F-4D97-AF65-F5344CB8AC3E}">
        <p14:creationId xmlns:p14="http://schemas.microsoft.com/office/powerpoint/2010/main" val="37921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A162F-0AB2-08E5-8544-1F6D37199F17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FA15-25E0-33F6-9B4C-5F3742F76868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B347D-F524-5F68-44C1-C3445C46EA15}"/>
              </a:ext>
            </a:extLst>
          </p:cNvPr>
          <p:cNvSpPr txBox="1"/>
          <p:nvPr/>
        </p:nvSpPr>
        <p:spPr>
          <a:xfrm>
            <a:off x="935008" y="1676400"/>
            <a:ext cx="7905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BJT(Bipolar Junction Transistor)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반도체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합쳐놓은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전류증폭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(NPN,PNP)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에미터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),B(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),C(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컬렉터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이루어짐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DDD3F2-E109-6A93-F81D-46A589DF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8" y="3405270"/>
            <a:ext cx="6296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4397520" y="656771"/>
            <a:ext cx="0" cy="5283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7575" y="1395448"/>
            <a:ext cx="5315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PULL-UP,PULL-DOWN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7575" y="2213176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7575" y="2997655"/>
            <a:ext cx="5367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en-US" altLang="ko-KR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LED,TactSwitch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datasheet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6732" y="1802721"/>
            <a:ext cx="2991300" cy="2991300"/>
            <a:chOff x="240622" y="171225"/>
            <a:chExt cx="2991300" cy="2991300"/>
          </a:xfrm>
        </p:grpSpPr>
        <p:sp>
          <p:nvSpPr>
            <p:cNvPr id="10" name="타원 9"/>
            <p:cNvSpPr/>
            <p:nvPr/>
          </p:nvSpPr>
          <p:spPr>
            <a:xfrm>
              <a:off x="240622" y="171225"/>
              <a:ext cx="2991300" cy="2991300"/>
            </a:xfrm>
            <a:prstGeom prst="ellipse">
              <a:avLst/>
            </a:prstGeom>
            <a:noFill/>
            <a:ln w="1143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0622" y="1274460"/>
              <a:ext cx="2978701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3CFF6-376E-24C1-010B-1CDDB8EC1037}"/>
              </a:ext>
            </a:extLst>
          </p:cNvPr>
          <p:cNvSpPr txBox="1"/>
          <p:nvPr/>
        </p:nvSpPr>
        <p:spPr>
          <a:xfrm>
            <a:off x="4727575" y="556143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SINK,SOURCE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0DCA5-9E40-A5DC-1242-7CA39E29E3D7}"/>
              </a:ext>
            </a:extLst>
          </p:cNvPr>
          <p:cNvSpPr txBox="1"/>
          <p:nvPr/>
        </p:nvSpPr>
        <p:spPr>
          <a:xfrm>
            <a:off x="4727575" y="378213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CC03E-4B14-B40A-ABCF-7FDE04C3E4EA}"/>
              </a:ext>
            </a:extLst>
          </p:cNvPr>
          <p:cNvSpPr txBox="1"/>
          <p:nvPr/>
        </p:nvSpPr>
        <p:spPr>
          <a:xfrm>
            <a:off x="4727575" y="4654687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구동영상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DC644-41F7-E50E-0BC8-90C0C0BCB089}"/>
              </a:ext>
            </a:extLst>
          </p:cNvPr>
          <p:cNvSpPr txBox="1"/>
          <p:nvPr/>
        </p:nvSpPr>
        <p:spPr>
          <a:xfrm>
            <a:off x="4727575" y="5462552"/>
            <a:ext cx="3285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BJT,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오픈컬렉터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F59142-E51A-BF2C-EFF5-B976677C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48" y="1742094"/>
            <a:ext cx="4179918" cy="232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E0074-FFFC-0D9B-3ABB-2679E1C3C80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87B82-68C6-792B-7E1F-3D9F4905D1C1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A8056-0FD3-794F-BE75-460C683C59B8}"/>
                  </a:ext>
                </a:extLst>
              </p:cNvPr>
              <p:cNvSpPr txBox="1"/>
              <p:nvPr/>
            </p:nvSpPr>
            <p:spPr>
              <a:xfrm>
                <a:off x="6359277" y="202495"/>
                <a:ext cx="4981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CUToff(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차단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베이스에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걸린전압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문턱전압 보다 낮으면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전류가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되어 차단모드가 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스위치 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OFF</a:t>
                </a:r>
                <a:endPara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A8056-0FD3-794F-BE75-460C683C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77" y="202495"/>
                <a:ext cx="4981575" cy="1754326"/>
              </a:xfrm>
              <a:prstGeom prst="rect">
                <a:avLst/>
              </a:prstGeom>
              <a:blipFill>
                <a:blip r:embed="rId4"/>
                <a:stretch>
                  <a:fillRect l="-979" t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A051140-E44E-CBDF-0431-3DEC541C8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7" y="4099443"/>
            <a:ext cx="4917854" cy="26492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1F5FB2-B342-D213-4970-0777C09AA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94127"/>
            <a:ext cx="4639322" cy="2734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878825-747F-4B84-96A6-35BA78242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77" y="1810913"/>
            <a:ext cx="4039164" cy="1886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FECAA0-2DD9-4F22-8ACD-A3F76342DB40}"/>
              </a:ext>
            </a:extLst>
          </p:cNvPr>
          <p:cNvSpPr txBox="1"/>
          <p:nvPr/>
        </p:nvSpPr>
        <p:spPr>
          <a:xfrm>
            <a:off x="851148" y="1290488"/>
            <a:ext cx="849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동작영역 및 기능</a:t>
            </a:r>
          </a:p>
        </p:txBody>
      </p:sp>
    </p:spTree>
    <p:extLst>
      <p:ext uri="{BB962C8B-B14F-4D97-AF65-F5344CB8AC3E}">
        <p14:creationId xmlns:p14="http://schemas.microsoft.com/office/powerpoint/2010/main" val="367004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D0074-EDBC-1BD5-A61C-379EFC1E7BB1}"/>
                  </a:ext>
                </a:extLst>
              </p:cNvPr>
              <p:cNvSpPr txBox="1"/>
              <p:nvPr/>
            </p:nvSpPr>
            <p:spPr>
              <a:xfrm>
                <a:off x="6734281" y="-88496"/>
                <a:ext cx="39057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 startAt="2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Saturation(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포화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 startAt="2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문턱전압보다 높아 캐리어가 움직이지만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계속높여줘도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일정하게 유지 되는 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스위치 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ON </a:t>
                </a:r>
                <a:endPara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D0074-EDBC-1BD5-A61C-379EFC1E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281" y="-88496"/>
                <a:ext cx="3905795" cy="2031325"/>
              </a:xfrm>
              <a:prstGeom prst="rect">
                <a:avLst/>
              </a:prstGeom>
              <a:blipFill>
                <a:blip r:embed="rId3"/>
                <a:stretch>
                  <a:fillRect l="-1406" r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5C19829-8BDC-9B2B-BFC5-728ABDB0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8" y="1742094"/>
            <a:ext cx="4179918" cy="232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EDADC-6CA2-9348-2C1F-6A4CD8D2985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31B66-EE54-9775-B995-A8FEC3823A48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99EDF-CDCE-4F85-51B2-3249BAC3E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7" y="4099443"/>
            <a:ext cx="4917854" cy="2649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8D7842-07BA-1B18-9A9C-18BA3BD2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477" y="2156072"/>
            <a:ext cx="3905795" cy="1943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0EEDD-3ACE-8B66-30CC-63793FAB9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38423"/>
            <a:ext cx="4858428" cy="2810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72BD0B-E4C0-B718-0543-5ABB1A0A0CF4}"/>
              </a:ext>
            </a:extLst>
          </p:cNvPr>
          <p:cNvSpPr txBox="1"/>
          <p:nvPr/>
        </p:nvSpPr>
        <p:spPr>
          <a:xfrm>
            <a:off x="851148" y="1290488"/>
            <a:ext cx="849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동작영역 및 기능</a:t>
            </a:r>
          </a:p>
        </p:txBody>
      </p:sp>
    </p:spTree>
    <p:extLst>
      <p:ext uri="{BB962C8B-B14F-4D97-AF65-F5344CB8AC3E}">
        <p14:creationId xmlns:p14="http://schemas.microsoft.com/office/powerpoint/2010/main" val="11226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B9699A-C8C4-374E-A130-D53C2072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48" y="1742094"/>
            <a:ext cx="4179918" cy="232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0022C-6F63-67D8-B15E-2C49AC8FBA9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9DA85-3C44-A3AD-AB21-2E667F1C04A2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E392EA-5493-67CC-6158-6776653E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7" y="4099443"/>
            <a:ext cx="4917854" cy="264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1B2998-B9C5-BB6A-D83F-576D4E6A2D58}"/>
                  </a:ext>
                </a:extLst>
              </p:cNvPr>
              <p:cNvSpPr txBox="1"/>
              <p:nvPr/>
            </p:nvSpPr>
            <p:spPr>
              <a:xfrm>
                <a:off x="6734281" y="-88496"/>
                <a:ext cx="390579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l">
                  <a:buAutoNum type="arabicPeriod" startAt="3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Active(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</a:t>
                </a:r>
              </a:p>
              <a:p>
                <a:pPr marL="342900" indent="-342900" algn="l">
                  <a:buAutoNum type="arabicPeriod" startAt="3"/>
                </a:pP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:r>
                  <a:rPr lang="en-US" altLang="ko-KR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순바이어스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역바이어스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상태일때의 영역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증폭작용 역할</a:t>
                </a:r>
                <a:r>
                  <a:rPr lang="en-US" altLang="ko-KR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algn="l"/>
                <a:endPara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1B2998-B9C5-BB6A-D83F-576D4E6A2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281" y="-88496"/>
                <a:ext cx="3905795" cy="1754326"/>
              </a:xfrm>
              <a:prstGeom prst="rect">
                <a:avLst/>
              </a:prstGeom>
              <a:blipFill>
                <a:blip r:embed="rId5"/>
                <a:stretch>
                  <a:fillRect l="-1406" r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0D9BBD7-FC13-C08B-9CA8-78DF08B32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093" y="1862499"/>
            <a:ext cx="3591426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E9B01A-F04D-8600-26A5-D980A9F0F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343" y="3948765"/>
            <a:ext cx="4591691" cy="276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D5519-2041-044F-615A-1BBFB79BBD21}"/>
              </a:ext>
            </a:extLst>
          </p:cNvPr>
          <p:cNvSpPr txBox="1"/>
          <p:nvPr/>
        </p:nvSpPr>
        <p:spPr>
          <a:xfrm>
            <a:off x="851148" y="1290488"/>
            <a:ext cx="849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동작영역 및 기능</a:t>
            </a:r>
          </a:p>
        </p:txBody>
      </p:sp>
    </p:spTree>
    <p:extLst>
      <p:ext uri="{BB962C8B-B14F-4D97-AF65-F5344CB8AC3E}">
        <p14:creationId xmlns:p14="http://schemas.microsoft.com/office/powerpoint/2010/main" val="41905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002C6-9B49-AB63-DA89-599120069408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C962A-15AE-B64C-FF22-83F26165AD7F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7A434-D493-A75F-3E15-7AF1128203A6}"/>
              </a:ext>
            </a:extLst>
          </p:cNvPr>
          <p:cNvSpPr txBox="1"/>
          <p:nvPr/>
        </p:nvSpPr>
        <p:spPr>
          <a:xfrm>
            <a:off x="935008" y="1321770"/>
            <a:ext cx="866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컬렉터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디바이스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하나의 연결선으로 양방향 통신할 수 있도록 하는 회로 기술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양방향 통신을 구현할 수 있기때문에 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프로토콜 회로에 많이 사용됨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풀업저항을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함께 연결하여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I2C 오픈 콜렉터(Open Collector) 오픈 드레인(Open Drain)">
            <a:extLst>
              <a:ext uri="{FF2B5EF4-FFF2-40B4-BE49-F238E27FC236}">
                <a16:creationId xmlns:a16="http://schemas.microsoft.com/office/drawing/2014/main" id="{D38C10D2-4FE4-6CB7-C626-AFA74E48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8" y="3681201"/>
            <a:ext cx="5632419" cy="27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0A316-010E-31D0-4DB0-8A77883C7FD3}"/>
              </a:ext>
            </a:extLst>
          </p:cNvPr>
          <p:cNvSpPr txBox="1"/>
          <p:nvPr/>
        </p:nvSpPr>
        <p:spPr>
          <a:xfrm>
            <a:off x="6724649" y="4090975"/>
            <a:ext cx="60102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Base,gate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float</a:t>
            </a:r>
          </a:p>
          <a:p>
            <a:pPr algn="l"/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Base,gate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85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47291-E207-08E9-9E2E-6DF7E84BD09C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3E7F7-C232-BD60-C41D-B1A8602E4F93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9E0A1-11DF-14FD-5A3B-BE42B866FA09}"/>
              </a:ext>
            </a:extLst>
          </p:cNvPr>
          <p:cNvSpPr txBox="1"/>
          <p:nvPr/>
        </p:nvSpPr>
        <p:spPr>
          <a:xfrm>
            <a:off x="3811558" y="1509026"/>
            <a:ext cx="999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풀업저항이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달린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opendrain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회로의 동작원리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C32B9A-8C6C-6FFA-29BE-BDDF076D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127169"/>
            <a:ext cx="7315199" cy="42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24E4ABF-6FB3-75FE-1645-E2EAE51E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7" y="1829067"/>
            <a:ext cx="7239433" cy="441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859B7-EE2F-F07D-69A7-5C259B84FAAA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3B627-94D1-D318-18CA-78D13A3AE638}"/>
              </a:ext>
            </a:extLst>
          </p:cNvPr>
          <p:cNvSpPr txBox="1"/>
          <p:nvPr/>
        </p:nvSpPr>
        <p:spPr>
          <a:xfrm>
            <a:off x="935008" y="613884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BJT,OPEN-COLLECTOR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DF5FE-0E7C-9DB5-92A1-E16BE751D03F}"/>
              </a:ext>
            </a:extLst>
          </p:cNvPr>
          <p:cNvSpPr txBox="1"/>
          <p:nvPr/>
        </p:nvSpPr>
        <p:spPr>
          <a:xfrm>
            <a:off x="1011208" y="1290488"/>
            <a:ext cx="999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프로토콜에서의 통신방법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5F978-B322-78F1-43C3-1A8DEA2D0A89}"/>
              </a:ext>
            </a:extLst>
          </p:cNvPr>
          <p:cNvSpPr txBox="1"/>
          <p:nvPr/>
        </p:nvSpPr>
        <p:spPr>
          <a:xfrm>
            <a:off x="695325" y="54532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endParaRPr lang="ko-KR" altLang="en-US" b="1" dirty="0" err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FE39F-54DC-57EE-5678-7F2C4F7F0C6B}"/>
              </a:ext>
            </a:extLst>
          </p:cNvPr>
          <p:cNvSpPr txBox="1"/>
          <p:nvPr/>
        </p:nvSpPr>
        <p:spPr>
          <a:xfrm>
            <a:off x="4371975" y="54532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endParaRPr lang="ko-KR" altLang="en-US" b="1" dirty="0" err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0C183-9C75-EBEB-2B29-21C7C2503A48}"/>
              </a:ext>
            </a:extLst>
          </p:cNvPr>
          <p:cNvSpPr txBox="1"/>
          <p:nvPr/>
        </p:nvSpPr>
        <p:spPr>
          <a:xfrm>
            <a:off x="8221543" y="1829067"/>
            <a:ext cx="37433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데이터를 쓸 경우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-Master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SCLKN1 OUT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DATAN1 OUT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제어함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SCLKN1 OUT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DATAN1 OUT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끄고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SCLK IN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IN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읽음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*I2C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통신의 시작은 마스터가 통신할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주소를 보내는 것으로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시작하여 데이터라인을 통해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전달되는 데이터는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맞지않으므로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무시됨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9E893D0-83A2-A570-02A9-3C17448999D0}"/>
                  </a:ext>
                </a:extLst>
              </p14:cNvPr>
              <p14:cNvContentPartPr/>
              <p14:nvPr/>
            </p14:nvContentPartPr>
            <p14:xfrm>
              <a:off x="980865" y="4494615"/>
              <a:ext cx="607320" cy="39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9E893D0-83A2-A570-02A9-3C1744899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865" y="4422615"/>
                <a:ext cx="678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356C877-3537-6BB0-DA49-BEADA1EEBD92}"/>
                  </a:ext>
                </a:extLst>
              </p14:cNvPr>
              <p14:cNvContentPartPr/>
              <p14:nvPr/>
            </p14:nvContentPartPr>
            <p14:xfrm>
              <a:off x="2362185" y="4504335"/>
              <a:ext cx="759240" cy="49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356C877-3537-6BB0-DA49-BEADA1EEBD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6185" y="4432335"/>
                <a:ext cx="830880" cy="1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45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BBE4D9-792B-D633-2180-3CF7ECB974B8}"/>
              </a:ext>
            </a:extLst>
          </p:cNvPr>
          <p:cNvSpPr txBox="1"/>
          <p:nvPr/>
        </p:nvSpPr>
        <p:spPr>
          <a:xfrm>
            <a:off x="4774026" y="270480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D022-64C2-7AF4-2C19-0D62114754E8}"/>
              </a:ext>
            </a:extLst>
          </p:cNvPr>
          <p:cNvSpPr txBox="1"/>
          <p:nvPr/>
        </p:nvSpPr>
        <p:spPr>
          <a:xfrm>
            <a:off x="506541" y="1520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2"/>
              </a:rPr>
              <a:t>채터링이란</a:t>
            </a:r>
            <a:r>
              <a:rPr lang="en-US" altLang="ko-KR" dirty="0">
                <a:hlinkClick r:id="rId2"/>
              </a:rPr>
              <a:t>? </a:t>
            </a:r>
            <a:r>
              <a:rPr lang="ko-KR" altLang="en-US" dirty="0">
                <a:hlinkClick r:id="rId2"/>
              </a:rPr>
              <a:t>방지법은</a:t>
            </a:r>
            <a:r>
              <a:rPr lang="en-US" altLang="ko-KR" dirty="0">
                <a:hlinkClick r:id="rId2"/>
              </a:rPr>
              <a:t>? (tistory.com)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D9C7F-D9CB-0FD5-BB5D-55446BC0C505}"/>
              </a:ext>
            </a:extLst>
          </p:cNvPr>
          <p:cNvSpPr txBox="1"/>
          <p:nvPr/>
        </p:nvSpPr>
        <p:spPr>
          <a:xfrm>
            <a:off x="542640" y="2228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기계식 스위치에서의 스위치 바운싱과 디바운싱 회로 </a:t>
            </a:r>
            <a:r>
              <a:rPr lang="en-US" altLang="ko-KR">
                <a:hlinkClick r:id="rId3"/>
              </a:rPr>
              <a:t>- </a:t>
            </a:r>
            <a:r>
              <a:rPr lang="ko-KR" altLang="en-US">
                <a:hlinkClick r:id="rId3"/>
              </a:rPr>
              <a:t>한국 기술 지원 포럼 </a:t>
            </a:r>
            <a:r>
              <a:rPr lang="en-US" altLang="ko-KR">
                <a:hlinkClick r:id="rId3"/>
              </a:rPr>
              <a:t>/ </a:t>
            </a:r>
            <a:r>
              <a:rPr lang="ko-KR" altLang="en-US">
                <a:hlinkClick r:id="rId3"/>
              </a:rPr>
              <a:t>기술 조언 </a:t>
            </a:r>
            <a:r>
              <a:rPr lang="en-US" altLang="ko-KR">
                <a:hlinkClick r:id="rId3"/>
              </a:rPr>
              <a:t>- Electronic Component and Engineering Solution Forum - TechForum │ Digi-Key (digikey.com)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40543-7899-D1C5-15DF-F2DD6EB0222F}"/>
              </a:ext>
            </a:extLst>
          </p:cNvPr>
          <p:cNvSpPr txBox="1"/>
          <p:nvPr/>
        </p:nvSpPr>
        <p:spPr>
          <a:xfrm>
            <a:off x="506541" y="43061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스위치의 이해 </a:t>
            </a:r>
            <a:r>
              <a:rPr lang="en-US" altLang="ko-KR">
                <a:hlinkClick r:id="rId4"/>
              </a:rPr>
              <a:t>- switch </a:t>
            </a:r>
            <a:r>
              <a:rPr lang="ko-KR" altLang="en-US">
                <a:hlinkClick r:id="rId4"/>
              </a:rPr>
              <a:t>실험</a:t>
            </a:r>
            <a:r>
              <a:rPr lang="en-US" altLang="ko-KR">
                <a:hlinkClick r:id="rId4"/>
              </a:rPr>
              <a:t>, </a:t>
            </a:r>
            <a:r>
              <a:rPr lang="ko-KR" altLang="en-US">
                <a:hlinkClick r:id="rId4"/>
              </a:rPr>
              <a:t>스위치 </a:t>
            </a:r>
            <a:r>
              <a:rPr lang="en-US" altLang="ko-KR">
                <a:hlinkClick r:id="rId4"/>
              </a:rPr>
              <a:t>.. : </a:t>
            </a:r>
            <a:r>
              <a:rPr lang="ko-KR" altLang="en-US">
                <a:hlinkClick r:id="rId4"/>
              </a:rPr>
              <a:t>네이버블로그 </a:t>
            </a:r>
            <a:r>
              <a:rPr lang="en-US" altLang="ko-KR">
                <a:hlinkClick r:id="rId4"/>
              </a:rPr>
              <a:t>(naver.com)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F709A-EC02-E42E-BD0B-F51BC1D8223E}"/>
              </a:ext>
            </a:extLst>
          </p:cNvPr>
          <p:cNvSpPr txBox="1"/>
          <p:nvPr/>
        </p:nvSpPr>
        <p:spPr>
          <a:xfrm>
            <a:off x="438150" y="35595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커패시터</a:t>
            </a:r>
            <a:r>
              <a:rPr lang="en-US" altLang="ko-KR">
                <a:hlinkClick r:id="rId5"/>
              </a:rPr>
              <a:t>(Capacitor)</a:t>
            </a:r>
            <a:r>
              <a:rPr lang="ko-KR" altLang="en-US">
                <a:hlinkClick r:id="rId5"/>
              </a:rPr>
              <a:t>원리 및 </a:t>
            </a:r>
            <a:r>
              <a:rPr lang="en-US" altLang="ko-KR">
                <a:hlinkClick r:id="rId5"/>
              </a:rPr>
              <a:t>MLCC </a:t>
            </a:r>
            <a:r>
              <a:rPr lang="ko-KR" altLang="en-US">
                <a:hlinkClick r:id="rId5"/>
              </a:rPr>
              <a:t>전기적 특성 </a:t>
            </a:r>
            <a:r>
              <a:rPr lang="en-US" altLang="ko-KR">
                <a:hlinkClick r:id="rId5"/>
              </a:rPr>
              <a:t>(tistory.com)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07DCD-4041-E236-496F-75CB2493AD0F}"/>
              </a:ext>
            </a:extLst>
          </p:cNvPr>
          <p:cNvSpPr txBox="1"/>
          <p:nvPr/>
        </p:nvSpPr>
        <p:spPr>
          <a:xfrm>
            <a:off x="542640" y="50527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[</a:t>
            </a:r>
            <a:r>
              <a:rPr lang="ko-KR" altLang="en-US" dirty="0">
                <a:hlinkClick r:id="rId6"/>
              </a:rPr>
              <a:t>전자회로 입문 </a:t>
            </a:r>
            <a:r>
              <a:rPr lang="en-US" altLang="ko-KR" dirty="0">
                <a:hlinkClick r:id="rId6"/>
              </a:rPr>
              <a:t>3] Pull-up</a:t>
            </a:r>
            <a:r>
              <a:rPr lang="ko-KR" altLang="en-US" dirty="0">
                <a:hlinkClick r:id="rId6"/>
              </a:rPr>
              <a:t>과 </a:t>
            </a:r>
            <a:r>
              <a:rPr lang="en-US" altLang="ko-KR" dirty="0">
                <a:hlinkClick r:id="rId6"/>
              </a:rPr>
              <a:t>Pull-down </a:t>
            </a:r>
            <a:r>
              <a:rPr lang="ko-KR" altLang="en-US" dirty="0">
                <a:hlinkClick r:id="rId6"/>
              </a:rPr>
              <a:t>완벽 이해 </a:t>
            </a:r>
            <a:r>
              <a:rPr lang="en-US" altLang="ko-KR" dirty="0">
                <a:hlinkClick r:id="rId6"/>
              </a:rPr>
              <a:t>(tistory.com)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7C621-4C62-598A-03F7-AB3ADA9144E2}"/>
              </a:ext>
            </a:extLst>
          </p:cNvPr>
          <p:cNvSpPr txBox="1"/>
          <p:nvPr/>
        </p:nvSpPr>
        <p:spPr>
          <a:xfrm>
            <a:off x="542640" y="5739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7"/>
              </a:rPr>
              <a:t>CL-3014HD1A-001.pdf (ciellight.com)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1D0A0-76E1-F417-4B41-2906528C688D}"/>
              </a:ext>
            </a:extLst>
          </p:cNvPr>
          <p:cNvSpPr txBox="1"/>
          <p:nvPr/>
        </p:nvSpPr>
        <p:spPr>
          <a:xfrm>
            <a:off x="5210175" y="1476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LED </a:t>
            </a:r>
            <a:r>
              <a:rPr lang="ko-KR" altLang="en-US" dirty="0">
                <a:hlinkClick r:id="rId8"/>
              </a:rPr>
              <a:t>데이터시트 참고하여 전압</a:t>
            </a:r>
            <a:r>
              <a:rPr lang="en-US" altLang="ko-KR" dirty="0">
                <a:hlinkClick r:id="rId8"/>
              </a:rPr>
              <a:t>&amp;</a:t>
            </a:r>
            <a:r>
              <a:rPr lang="ko-KR" altLang="en-US" dirty="0">
                <a:hlinkClick r:id="rId8"/>
              </a:rPr>
              <a:t>전류 확인 및</a:t>
            </a:r>
            <a:r>
              <a:rPr lang="en-US" altLang="ko-KR" dirty="0">
                <a:hlinkClick r:id="rId8"/>
              </a:rPr>
              <a:t>.. : </a:t>
            </a:r>
            <a:r>
              <a:rPr lang="ko-KR" altLang="en-US" dirty="0" err="1">
                <a:hlinkClick r:id="rId8"/>
              </a:rPr>
              <a:t>네이버블로그</a:t>
            </a:r>
            <a:r>
              <a:rPr lang="ko-KR" altLang="en-US" dirty="0">
                <a:hlinkClick r:id="rId8"/>
              </a:rPr>
              <a:t> </a:t>
            </a:r>
            <a:r>
              <a:rPr lang="en-US" altLang="ko-KR" dirty="0">
                <a:hlinkClick r:id="rId8"/>
              </a:rPr>
              <a:t>(naver.com)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5A1C3-6586-2906-D478-B51B8295D80B}"/>
              </a:ext>
            </a:extLst>
          </p:cNvPr>
          <p:cNvSpPr txBox="1"/>
          <p:nvPr/>
        </p:nvSpPr>
        <p:spPr>
          <a:xfrm>
            <a:off x="7248525" y="2387202"/>
            <a:ext cx="4314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9"/>
              </a:rPr>
              <a:t>Daily Study Note :: [</a:t>
            </a:r>
            <a:r>
              <a:rPr lang="ko-KR" altLang="en-US" dirty="0">
                <a:hlinkClick r:id="rId9"/>
              </a:rPr>
              <a:t>임베디드 시스템</a:t>
            </a:r>
            <a:r>
              <a:rPr lang="en-US" altLang="ko-KR" dirty="0">
                <a:hlinkClick r:id="rId9"/>
              </a:rPr>
              <a:t>] GPIO </a:t>
            </a:r>
            <a:r>
              <a:rPr lang="ko-KR" altLang="en-US" dirty="0">
                <a:hlinkClick r:id="rId9"/>
              </a:rPr>
              <a:t>설정 </a:t>
            </a:r>
            <a:r>
              <a:rPr lang="en-US" altLang="ko-KR" dirty="0">
                <a:hlinkClick r:id="rId9"/>
              </a:rPr>
              <a:t>- </a:t>
            </a:r>
            <a:r>
              <a:rPr lang="ko-KR" altLang="en-US" dirty="0" err="1">
                <a:hlinkClick r:id="rId9"/>
              </a:rPr>
              <a:t>풀업</a:t>
            </a:r>
            <a:r>
              <a:rPr lang="en-US" altLang="ko-KR" dirty="0">
                <a:hlinkClick r:id="rId9"/>
              </a:rPr>
              <a:t>, </a:t>
            </a:r>
            <a:r>
              <a:rPr lang="ko-KR" altLang="en-US" dirty="0" err="1">
                <a:hlinkClick r:id="rId9"/>
              </a:rPr>
              <a:t>풀다운</a:t>
            </a:r>
            <a:r>
              <a:rPr lang="ko-KR" altLang="en-US" dirty="0">
                <a:hlinkClick r:id="rId9"/>
              </a:rPr>
              <a:t> 저항 계산하기</a:t>
            </a:r>
            <a:r>
              <a:rPr lang="en-US" altLang="ko-KR" dirty="0">
                <a:hlinkClick r:id="rId9"/>
              </a:rPr>
              <a:t>(PULL UP, PULL DOWN) </a:t>
            </a:r>
            <a:r>
              <a:rPr lang="ko-KR" altLang="en-US" dirty="0">
                <a:hlinkClick r:id="rId9"/>
              </a:rPr>
              <a:t>파헤치기 </a:t>
            </a:r>
            <a:r>
              <a:rPr lang="en-US" altLang="ko-KR" dirty="0">
                <a:hlinkClick r:id="rId9"/>
              </a:rPr>
              <a:t>(tistory.com)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54F6E-386A-4B53-0CAB-272722D0E100}"/>
              </a:ext>
            </a:extLst>
          </p:cNvPr>
          <p:cNvSpPr txBox="1"/>
          <p:nvPr/>
        </p:nvSpPr>
        <p:spPr>
          <a:xfrm>
            <a:off x="6096000" y="3719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ITS-1105-4.3mm / </a:t>
            </a:r>
            <a:r>
              <a:rPr lang="ko-KR" altLang="en-US" dirty="0" err="1">
                <a:hlinkClick r:id="rId10"/>
              </a:rPr>
              <a:t>디바이스마트</a:t>
            </a:r>
            <a:r>
              <a:rPr lang="ko-KR" altLang="en-US" dirty="0">
                <a:hlinkClick r:id="rId10"/>
              </a:rPr>
              <a:t> </a:t>
            </a:r>
            <a:r>
              <a:rPr lang="en-US" altLang="ko-KR" dirty="0">
                <a:hlinkClick r:id="rId10"/>
              </a:rPr>
              <a:t>(devicemart.co.kr)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6F0F9-9EFA-CD63-F86B-B712C1670A81}"/>
              </a:ext>
            </a:extLst>
          </p:cNvPr>
          <p:cNvSpPr txBox="1"/>
          <p:nvPr/>
        </p:nvSpPr>
        <p:spPr>
          <a:xfrm>
            <a:off x="6457950" y="44526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MCU GPIO</a:t>
            </a:r>
            <a:r>
              <a:rPr lang="ko-KR" altLang="en-US" dirty="0">
                <a:hlinkClick r:id="rId11"/>
              </a:rPr>
              <a:t>의 </a:t>
            </a:r>
            <a:r>
              <a:rPr lang="en-US" altLang="ko-KR" dirty="0">
                <a:hlinkClick r:id="rId11"/>
              </a:rPr>
              <a:t>Sink current &amp; Source current </a:t>
            </a:r>
            <a:r>
              <a:rPr lang="ko-KR" altLang="en-US" dirty="0">
                <a:hlinkClick r:id="rId11"/>
              </a:rPr>
              <a:t>이해 </a:t>
            </a:r>
            <a:r>
              <a:rPr lang="en-US" altLang="ko-KR" dirty="0">
                <a:hlinkClick r:id="rId11"/>
              </a:rPr>
              <a:t>:: OSHW Alchemist (tistory.com)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40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5039E-5597-98F0-2470-713C20E1D13F}"/>
              </a:ext>
            </a:extLst>
          </p:cNvPr>
          <p:cNvSpPr txBox="1"/>
          <p:nvPr/>
        </p:nvSpPr>
        <p:spPr>
          <a:xfrm>
            <a:off x="4774026" y="270480"/>
            <a:ext cx="186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26C7C-0AE8-17DC-783A-F5391699D2E0}"/>
              </a:ext>
            </a:extLst>
          </p:cNvPr>
          <p:cNvSpPr txBox="1"/>
          <p:nvPr/>
        </p:nvSpPr>
        <p:spPr>
          <a:xfrm>
            <a:off x="133350" y="14961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오픈 컬렉터</a:t>
            </a:r>
            <a:r>
              <a:rPr lang="en-US" altLang="ko-KR">
                <a:hlinkClick r:id="rId2"/>
              </a:rPr>
              <a:t>(Open Collector) &amp; </a:t>
            </a:r>
            <a:r>
              <a:rPr lang="ko-KR" altLang="en-US">
                <a:hlinkClick r:id="rId2"/>
              </a:rPr>
              <a:t>오픈 드레인</a:t>
            </a:r>
            <a:r>
              <a:rPr lang="en-US" altLang="ko-KR">
                <a:hlinkClick r:id="rId2"/>
              </a:rPr>
              <a:t>(Open Drain) (tistory.com)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46A8-1B8C-56B9-C76F-941D31EBB464}"/>
              </a:ext>
            </a:extLst>
          </p:cNvPr>
          <p:cNvSpPr txBox="1"/>
          <p:nvPr/>
        </p:nvSpPr>
        <p:spPr>
          <a:xfrm>
            <a:off x="295275" y="25370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I2C-BUS (tistory.com)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21425-9E8B-28C6-780B-13F4D1119103}"/>
              </a:ext>
            </a:extLst>
          </p:cNvPr>
          <p:cNvSpPr txBox="1"/>
          <p:nvPr/>
        </p:nvSpPr>
        <p:spPr>
          <a:xfrm>
            <a:off x="295275" y="3393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오픈콜렉트</a:t>
            </a:r>
            <a:r>
              <a:rPr lang="en-US" altLang="ko-KR">
                <a:hlinkClick r:id="rId4"/>
              </a:rPr>
              <a:t>(Open Collector) </a:t>
            </a:r>
            <a:r>
              <a:rPr lang="ko-KR" altLang="en-US">
                <a:hlinkClick r:id="rId4"/>
              </a:rPr>
              <a:t>란</a:t>
            </a:r>
            <a:r>
              <a:rPr lang="en-US" altLang="ko-KR">
                <a:hlinkClick r:id="rId4"/>
              </a:rPr>
              <a:t>? (tistory.com)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57F8-155D-CDA1-3096-84C607D7AB19}"/>
              </a:ext>
            </a:extLst>
          </p:cNvPr>
          <p:cNvSpPr txBox="1"/>
          <p:nvPr/>
        </p:nvSpPr>
        <p:spPr>
          <a:xfrm>
            <a:off x="390525" y="39515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Daily Study Note :: [</a:t>
            </a:r>
            <a:r>
              <a:rPr lang="ko-KR" altLang="en-US" dirty="0">
                <a:hlinkClick r:id="rId5"/>
              </a:rPr>
              <a:t>임베디드 시스템</a:t>
            </a:r>
            <a:r>
              <a:rPr lang="en-US" altLang="ko-KR" dirty="0">
                <a:hlinkClick r:id="rId5"/>
              </a:rPr>
              <a:t>] GPIO </a:t>
            </a:r>
            <a:r>
              <a:rPr lang="ko-KR" altLang="en-US" dirty="0">
                <a:hlinkClick r:id="rId5"/>
              </a:rPr>
              <a:t>설정 </a:t>
            </a:r>
            <a:r>
              <a:rPr lang="en-US" altLang="ko-KR" dirty="0">
                <a:hlinkClick r:id="rId5"/>
              </a:rPr>
              <a:t>- PUSH-PULL, OPEN DRAIN </a:t>
            </a:r>
            <a:r>
              <a:rPr lang="ko-KR" altLang="en-US" dirty="0">
                <a:hlinkClick r:id="rId5"/>
              </a:rPr>
              <a:t>파헤치기 </a:t>
            </a:r>
            <a:r>
              <a:rPr lang="en-US" altLang="ko-KR" dirty="0">
                <a:hlinkClick r:id="rId5"/>
              </a:rPr>
              <a:t>(tistory.com)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E0292-4576-041E-6D3D-7BDF2E48D462}"/>
              </a:ext>
            </a:extLst>
          </p:cNvPr>
          <p:cNvSpPr txBox="1"/>
          <p:nvPr/>
        </p:nvSpPr>
        <p:spPr>
          <a:xfrm>
            <a:off x="390525" y="50387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CHAPTER 01 </a:t>
            </a:r>
            <a:r>
              <a:rPr lang="ko-KR" altLang="en-US" dirty="0">
                <a:hlinkClick r:id="rId6"/>
              </a:rPr>
              <a:t>공학수학의 기초 </a:t>
            </a:r>
            <a:r>
              <a:rPr lang="en-US" altLang="ko-KR" dirty="0">
                <a:hlinkClick r:id="rId6"/>
              </a:rPr>
              <a:t>Foundation of Engineering </a:t>
            </a:r>
            <a:r>
              <a:rPr lang="en-US" altLang="ko-KR" dirty="0" err="1">
                <a:hlinkClick r:id="rId6"/>
              </a:rPr>
              <a:t>Mathmatics</a:t>
            </a:r>
            <a:r>
              <a:rPr lang="en-US" altLang="ko-KR" dirty="0">
                <a:hlinkClick r:id="rId6"/>
              </a:rPr>
              <a:t> (kinxcdn.com)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6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3850" y="2373616"/>
            <a:ext cx="57823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endParaRPr lang="en-US" altLang="ko-KR" sz="8000" dirty="0">
              <a:ln cmpd="tri">
                <a:solidFill>
                  <a:schemeClr val="bg1"/>
                </a:solidFill>
              </a:ln>
              <a:solidFill>
                <a:srgbClr val="0F25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8000" dirty="0">
                <a:ln cmpd="tri">
                  <a:solidFill>
                    <a:schemeClr val="bg1"/>
                  </a:solidFill>
                </a:ln>
                <a:solidFill>
                  <a:srgbClr val="0F25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466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57FFF-DCF1-5A8F-9DF5-6CC1DAA61E71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A57D4-3455-DD0E-E738-0A04C59D6905}"/>
              </a:ext>
            </a:extLst>
          </p:cNvPr>
          <p:cNvSpPr txBox="1"/>
          <p:nvPr/>
        </p:nvSpPr>
        <p:spPr>
          <a:xfrm>
            <a:off x="935008" y="613380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SINK,SOURCE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A9529-EE84-9833-5EDE-BFF263FA3C39}"/>
              </a:ext>
            </a:extLst>
          </p:cNvPr>
          <p:cNvSpPr txBox="1"/>
          <p:nvPr/>
        </p:nvSpPr>
        <p:spPr>
          <a:xfrm>
            <a:off x="935008" y="1685925"/>
            <a:ext cx="96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무언가를 구동할 때 제어하는 방법이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SINK,SOURCE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EA28AF-4124-22A2-69AA-3A5C1C26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2" y="2481471"/>
            <a:ext cx="3275155" cy="411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44353-C779-237B-EFD6-8FD58BF07502}"/>
              </a:ext>
            </a:extLst>
          </p:cNvPr>
          <p:cNvSpPr txBox="1"/>
          <p:nvPr/>
        </p:nvSpPr>
        <p:spPr>
          <a:xfrm>
            <a:off x="2352192" y="2876908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흘러들어오게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켜진다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7FA29-A09D-413F-94D9-1FF92126359A}"/>
              </a:ext>
            </a:extLst>
          </p:cNvPr>
          <p:cNvSpPr txBox="1"/>
          <p:nvPr/>
        </p:nvSpPr>
        <p:spPr>
          <a:xfrm>
            <a:off x="2352191" y="5334358"/>
            <a:ext cx="427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GPIO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부터전류가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흘러나가게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켜진다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D688-005B-6F60-7776-BBFFAEE478E3}"/>
              </a:ext>
            </a:extLst>
          </p:cNvPr>
          <p:cNvSpPr txBox="1"/>
          <p:nvPr/>
        </p:nvSpPr>
        <p:spPr>
          <a:xfrm>
            <a:off x="7374702" y="3100497"/>
            <a:ext cx="4257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SINK,SOURCE current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데이터시트를 통해 확인이 가능하다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current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방식은 소모전류가 증가하여 발열의 원인이 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2B26E-040E-2308-65D3-1C83A5FC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90" y="3918676"/>
            <a:ext cx="5458307" cy="1552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B2041A8-5E03-C2E9-8021-24DFDB28118F}"/>
                  </a:ext>
                </a:extLst>
              </p14:cNvPr>
              <p14:cNvContentPartPr/>
              <p14:nvPr/>
            </p14:nvContentPartPr>
            <p14:xfrm>
              <a:off x="7524585" y="5275815"/>
              <a:ext cx="1219320" cy="48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B2041A8-5E03-C2E9-8021-24DFDB281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8585" y="5204175"/>
                <a:ext cx="12909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7917E9C-18C9-84BC-A850-3F1DB4C0E686}"/>
                  </a:ext>
                </a:extLst>
              </p14:cNvPr>
              <p14:cNvContentPartPr/>
              <p14:nvPr/>
            </p14:nvContentPartPr>
            <p14:xfrm>
              <a:off x="8382105" y="4531695"/>
              <a:ext cx="237240" cy="21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7917E9C-18C9-84BC-A850-3F1DB4C0E6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6105" y="4459695"/>
                <a:ext cx="308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191FB58-0C86-E965-35DD-8E7B1A949B66}"/>
                  </a:ext>
                </a:extLst>
              </p14:cNvPr>
              <p14:cNvContentPartPr/>
              <p14:nvPr/>
            </p14:nvContentPartPr>
            <p14:xfrm>
              <a:off x="9448785" y="5304975"/>
              <a:ext cx="1422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191FB58-0C86-E965-35DD-8E7B1A949B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2785" y="5233335"/>
                <a:ext cx="213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0C84284-8EC8-3056-2924-46C886C4EE75}"/>
                  </a:ext>
                </a:extLst>
              </p14:cNvPr>
              <p14:cNvContentPartPr/>
              <p14:nvPr/>
            </p14:nvContentPartPr>
            <p14:xfrm>
              <a:off x="11420505" y="5295255"/>
              <a:ext cx="266400" cy="10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0C84284-8EC8-3056-2924-46C886C4E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84505" y="5223615"/>
                <a:ext cx="33804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74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008" y="613380"/>
            <a:ext cx="497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PULL-UP,PULL-DOWN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9CB2D-4530-66E0-C388-A87621100F08}"/>
              </a:ext>
            </a:extLst>
          </p:cNvPr>
          <p:cNvSpPr txBox="1"/>
          <p:nvPr/>
        </p:nvSpPr>
        <p:spPr>
          <a:xfrm>
            <a:off x="935008" y="1600200"/>
            <a:ext cx="93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플로팅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(floating):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떠있다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유동적인 이라는 사전적 의미로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알수없는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A5F62-C82B-7292-A94D-D0D59749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780" y="441667"/>
            <a:ext cx="2438740" cy="249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0C4BC-7C52-DB75-5874-B44C95E058B6}"/>
              </a:ext>
            </a:extLst>
          </p:cNvPr>
          <p:cNvSpPr txBox="1"/>
          <p:nvPr/>
        </p:nvSpPr>
        <p:spPr>
          <a:xfrm>
            <a:off x="1104900" y="3219450"/>
            <a:ext cx="7067550" cy="49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0779D-823D-08D3-5EC2-2B648CFB4387}"/>
              </a:ext>
            </a:extLst>
          </p:cNvPr>
          <p:cNvSpPr txBox="1"/>
          <p:nvPr/>
        </p:nvSpPr>
        <p:spPr>
          <a:xfrm>
            <a:off x="935008" y="2355740"/>
            <a:ext cx="888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확실하게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알기위해서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pull-up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pull-down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사용하게 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46435-5E5C-8E75-2136-C8E0E0A138B3}"/>
              </a:ext>
            </a:extLst>
          </p:cNvPr>
          <p:cNvSpPr txBox="1"/>
          <p:nvPr/>
        </p:nvSpPr>
        <p:spPr>
          <a:xfrm>
            <a:off x="8829760" y="946070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누르기 전엔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DEF9C7-464F-E6AE-6811-4184D0BD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58" y="3111280"/>
            <a:ext cx="3095791" cy="32196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919026-6C0A-E828-B5B0-BBC36399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38" y="3077937"/>
            <a:ext cx="2786212" cy="33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B4506-0572-111D-A0DE-F570378B5A5B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9453C-1FC9-FA54-CB57-809972428C8F}"/>
              </a:ext>
            </a:extLst>
          </p:cNvPr>
          <p:cNvSpPr txBox="1"/>
          <p:nvPr/>
        </p:nvSpPr>
        <p:spPr>
          <a:xfrm>
            <a:off x="935008" y="613380"/>
            <a:ext cx="497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PULL-UP,PULL-DOWN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CCED9-C477-EA8A-8669-51F33FD90236}"/>
              </a:ext>
            </a:extLst>
          </p:cNvPr>
          <p:cNvSpPr txBox="1"/>
          <p:nvPr/>
        </p:nvSpPr>
        <p:spPr>
          <a:xfrm>
            <a:off x="935008" y="1390650"/>
            <a:ext cx="62388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PULL-UP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B3888-2C6C-8021-BC9A-404F185D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8" y="2420712"/>
            <a:ext cx="2786212" cy="330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1A4F6-249F-539C-48C7-4CB00D3326B0}"/>
              </a:ext>
            </a:extLst>
          </p:cNvPr>
          <p:cNvSpPr txBox="1"/>
          <p:nvPr/>
        </p:nvSpPr>
        <p:spPr>
          <a:xfrm>
            <a:off x="5914063" y="2782669"/>
            <a:ext cx="641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누르기전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회로와 바로 연결되므로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들어온다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0EC36-04B5-8A83-E185-328AF15CF0B8}"/>
              </a:ext>
            </a:extLst>
          </p:cNvPr>
          <p:cNvSpPr txBox="1"/>
          <p:nvPr/>
        </p:nvSpPr>
        <p:spPr>
          <a:xfrm>
            <a:off x="5914063" y="3863994"/>
            <a:ext cx="53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누른후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전류가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빠져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전압이 걸림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2416C-3041-A130-B011-60ABF880D2E8}"/>
              </a:ext>
            </a:extLst>
          </p:cNvPr>
          <p:cNvSpPr txBox="1"/>
          <p:nvPr/>
        </p:nvSpPr>
        <p:spPr>
          <a:xfrm>
            <a:off x="5914063" y="4975911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저항이 달려있지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않은경우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쇼트가 발생하는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생길수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321106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666494-E831-97A9-BB51-847538D810B4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36E1C-EC6A-4754-5717-D7F9E615276D}"/>
              </a:ext>
            </a:extLst>
          </p:cNvPr>
          <p:cNvSpPr txBox="1"/>
          <p:nvPr/>
        </p:nvSpPr>
        <p:spPr>
          <a:xfrm>
            <a:off x="935008" y="613380"/>
            <a:ext cx="497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PULL-UP,PULL-DOWN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CEA09-8D29-BFE5-2175-F7B0FAB34885}"/>
              </a:ext>
            </a:extLst>
          </p:cNvPr>
          <p:cNvSpPr txBox="1"/>
          <p:nvPr/>
        </p:nvSpPr>
        <p:spPr>
          <a:xfrm>
            <a:off x="935008" y="1390650"/>
            <a:ext cx="62388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PULL-DOWN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1516A-A6E8-F04E-D49E-310CE22D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58" y="2368330"/>
            <a:ext cx="3095791" cy="3219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39C80-5394-BD6F-71CA-37F3C30CB15F}"/>
              </a:ext>
            </a:extLst>
          </p:cNvPr>
          <p:cNvSpPr txBox="1"/>
          <p:nvPr/>
        </p:nvSpPr>
        <p:spPr>
          <a:xfrm>
            <a:off x="5608302" y="2754008"/>
            <a:ext cx="641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누르기전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GND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연결되어 있기때문에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전압이 걸림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1CAA-0D84-0D56-5199-0474EB41C3C0}"/>
              </a:ext>
            </a:extLst>
          </p:cNvPr>
          <p:cNvSpPr txBox="1"/>
          <p:nvPr/>
        </p:nvSpPr>
        <p:spPr>
          <a:xfrm>
            <a:off x="5608302" y="3760676"/>
            <a:ext cx="672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누른후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- 5v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전압이 걸리며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저항값이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상대적은로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회로로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전류가 들어온다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E1E79-B49F-1220-2339-16518437A756}"/>
              </a:ext>
            </a:extLst>
          </p:cNvPr>
          <p:cNvSpPr txBox="1"/>
          <p:nvPr/>
        </p:nvSpPr>
        <p:spPr>
          <a:xfrm>
            <a:off x="5608302" y="4995552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저항이 달려있지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않은경우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쇼트가 발생하는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생길수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421224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569C9-924C-7AFC-C7A6-C80E6F39E811}"/>
              </a:ext>
            </a:extLst>
          </p:cNvPr>
          <p:cNvSpPr txBox="1"/>
          <p:nvPr/>
        </p:nvSpPr>
        <p:spPr>
          <a:xfrm>
            <a:off x="935008" y="1514475"/>
            <a:ext cx="1052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채터링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스위치가 상태가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변할때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닫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닫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기계적인 진동에 의해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10ms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이내의 열림과 닫힘이 수 회 반복되는 현상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D4F781-93CF-13FF-5FCC-6FE8D22B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2997788"/>
            <a:ext cx="5810251" cy="3052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59C4C1-ADD9-3736-C02F-006EA163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04" y="2738391"/>
            <a:ext cx="1009791" cy="657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9F5F18-A63F-B7FE-BD60-6B260799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46" y="2738390"/>
            <a:ext cx="1009791" cy="657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D39363-F019-41AD-44BF-13C15757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701" y="5698115"/>
            <a:ext cx="915806" cy="4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5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12D2E1-A246-B5E1-22FE-D803B2A55662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89A7E-A087-674E-8F16-C8DD631CE553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44C05-1834-5BCF-1020-C54BCBAE7FF7}"/>
              </a:ext>
            </a:extLst>
          </p:cNvPr>
          <p:cNvSpPr txBox="1"/>
          <p:nvPr/>
        </p:nvSpPr>
        <p:spPr>
          <a:xfrm>
            <a:off x="935008" y="1514475"/>
            <a:ext cx="1052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디바운싱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이와 같이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채터링에서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발생되는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바운스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현상을 없애는 작업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2F7E61-2D96-973C-B4C0-765ED26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60" y="414337"/>
            <a:ext cx="1238423" cy="2200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AF0D6-FF45-82ED-1E90-4BAC7E95F071}"/>
              </a:ext>
            </a:extLst>
          </p:cNvPr>
          <p:cNvSpPr txBox="1"/>
          <p:nvPr/>
        </p:nvSpPr>
        <p:spPr>
          <a:xfrm>
            <a:off x="935008" y="3181350"/>
            <a:ext cx="8639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디바운싱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방법에는 아래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가지가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병렬로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Capacitor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SR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래치 회로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SW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아주 짧은 딜레이 주기</a:t>
            </a:r>
          </a:p>
        </p:txBody>
      </p:sp>
    </p:spTree>
    <p:extLst>
      <p:ext uri="{BB962C8B-B14F-4D97-AF65-F5344CB8AC3E}">
        <p14:creationId xmlns:p14="http://schemas.microsoft.com/office/powerpoint/2010/main" val="3730788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F3BD5-A1C7-37DF-6439-03D9910E49E3}"/>
              </a:ext>
            </a:extLst>
          </p:cNvPr>
          <p:cNvSpPr txBox="1"/>
          <p:nvPr/>
        </p:nvSpPr>
        <p:spPr>
          <a:xfrm>
            <a:off x="-60777" y="58260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52F2-867D-6070-E213-ABB9BFD41D6B}"/>
              </a:ext>
            </a:extLst>
          </p:cNvPr>
          <p:cNvSpPr txBox="1"/>
          <p:nvPr/>
        </p:nvSpPr>
        <p:spPr>
          <a:xfrm>
            <a:off x="935008" y="613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채터링</a:t>
            </a:r>
            <a:r>
              <a:rPr lang="ko-KR" altLang="en-US" sz="3600" dirty="0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ko-KR" altLang="en-US" sz="3600" dirty="0" err="1">
                <a:solidFill>
                  <a:srgbClr val="76B4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디바운싱</a:t>
            </a:r>
            <a:endParaRPr lang="ko-KR" altLang="en-US" sz="3600" dirty="0">
              <a:solidFill>
                <a:srgbClr val="76B4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EF4FB-27EE-5403-E3CC-818F63E308B7}"/>
              </a:ext>
            </a:extLst>
          </p:cNvPr>
          <p:cNvSpPr txBox="1"/>
          <p:nvPr/>
        </p:nvSpPr>
        <p:spPr>
          <a:xfrm>
            <a:off x="935008" y="1704975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병렬로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Capacitor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97C96-4CAA-2D5D-BECD-460905C2F526}"/>
              </a:ext>
            </a:extLst>
          </p:cNvPr>
          <p:cNvSpPr txBox="1"/>
          <p:nvPr/>
        </p:nvSpPr>
        <p:spPr>
          <a:xfrm>
            <a:off x="935008" y="2473404"/>
            <a:ext cx="58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커패시터는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고주파성분만 통과시키는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임피던스가 낮음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성질이 있기때문에 병렬로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연결할시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잡음성분을 제거해준다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EE2C2-CF32-6800-26A6-AAEABAC64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524042"/>
            <a:ext cx="4891300" cy="27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258B7C-A5F7-AEEF-0565-E2BE1A3DD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21703"/>
            <a:ext cx="4714875" cy="27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5A4C4D-74F2-CF67-CFF7-F2B54B28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58" y="117358"/>
            <a:ext cx="4891300" cy="340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36455D-4090-EA9A-4988-2BB775FB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3927"/>
            <a:ext cx="12192000" cy="51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1099</Words>
  <Application>Microsoft Office PowerPoint</Application>
  <PresentationFormat>와이드스크린</PresentationFormat>
  <Paragraphs>234</Paragraphs>
  <Slides>28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Arial</vt:lpstr>
      <vt:lpstr>나눔스퀘어 ExtraBold</vt:lpstr>
      <vt:lpstr>나눔스퀘어 Bold</vt:lpstr>
      <vt:lpstr>맑은 고딕</vt:lpstr>
      <vt:lpstr>나눔스퀘어</vt:lpstr>
      <vt:lpstr>Cambria Math</vt:lpstr>
      <vt:lpstr>2_Office 테마</vt:lpstr>
      <vt:lpstr>4_Office 테마</vt:lpstr>
      <vt:lpstr>3_Office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이언호</cp:lastModifiedBy>
  <cp:revision>22</cp:revision>
  <dcterms:created xsi:type="dcterms:W3CDTF">2017-06-25T14:47:51Z</dcterms:created>
  <dcterms:modified xsi:type="dcterms:W3CDTF">2024-02-01T14:11:32Z</dcterms:modified>
</cp:coreProperties>
</file>